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7" r:id="rId4"/>
    <p:sldId id="263" r:id="rId5"/>
    <p:sldId id="264" r:id="rId6"/>
    <p:sldId id="260" r:id="rId7"/>
    <p:sldId id="266" r:id="rId8"/>
    <p:sldId id="265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5A5BE"/>
    <a:srgbClr val="F59DE4"/>
    <a:srgbClr val="FF79DF"/>
    <a:srgbClr val="F098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60" autoAdjust="0"/>
    <p:restoredTop sz="86384" autoAdjust="0"/>
  </p:normalViewPr>
  <p:slideViewPr>
    <p:cSldViewPr snapToGrid="0">
      <p:cViewPr>
        <p:scale>
          <a:sx n="70" d="100"/>
          <a:sy n="70" d="100"/>
        </p:scale>
        <p:origin x="-24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79C2-8283-4954-9521-1B0B95AC3D9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2FB-3DA9-4BF5-8C32-E7085CBC23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67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C2FB-3DA9-4BF5-8C32-E7085CBC232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96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C2FB-3DA9-4BF5-8C32-E7085CBC232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96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485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6F47-0D1E-4E49-91FC-3EC0AC328714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7287-BCC1-4F16-8BC2-8F2136236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88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6F47-0D1E-4E49-91FC-3EC0AC328714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7287-BCC1-4F16-8BC2-8F2136236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31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6F47-0D1E-4E49-91FC-3EC0AC328714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7287-BCC1-4F16-8BC2-8F2136236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25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1090804" y="597160"/>
            <a:ext cx="10312759" cy="4598818"/>
          </a:xfrm>
          <a:prstGeom prst="round2DiagRect">
            <a:avLst/>
          </a:prstGeom>
          <a:solidFill>
            <a:srgbClr val="F5A5BE">
              <a:alpha val="25000"/>
            </a:srgbClr>
          </a:solidFill>
          <a:ln>
            <a:solidFill>
              <a:srgbClr val="F5A5BE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48" t="19695" r="18029" b="10028"/>
          <a:stretch/>
        </p:blipFill>
        <p:spPr>
          <a:xfrm>
            <a:off x="2993241" y="5010359"/>
            <a:ext cx="2121850" cy="17995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720000">
            <a:off x="10623094" y="5524841"/>
            <a:ext cx="1373675" cy="11736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92"/>
          <a:stretch/>
        </p:blipFill>
        <p:spPr>
          <a:xfrm flipH="1">
            <a:off x="10364440" y="4504347"/>
            <a:ext cx="1176320" cy="22864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40000">
            <a:off x="1496567" y="5165465"/>
            <a:ext cx="1426467" cy="1950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20000">
            <a:off x="693852" y="5007061"/>
            <a:ext cx="1404000" cy="19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160" y="882833"/>
            <a:ext cx="10515600" cy="955717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/>
          <a:p>
            <a:fld id="{66E26F47-0D1E-4E49-91FC-3EC0AC328714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7287-BCC1-4F16-8BC2-8F2136236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39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25149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6F47-0D1E-4E49-91FC-3EC0AC328714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7287-BCC1-4F16-8BC2-8F2136236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38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6F47-0D1E-4E49-91FC-3EC0AC328714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7287-BCC1-4F16-8BC2-8F2136236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39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6F47-0D1E-4E49-91FC-3EC0AC328714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7287-BCC1-4F16-8BC2-8F2136236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35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6F47-0D1E-4E49-91FC-3EC0AC328714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7287-BCC1-4F16-8BC2-8F2136236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666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6F47-0D1E-4E49-91FC-3EC0AC328714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7287-BCC1-4F16-8BC2-8F2136236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43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6F47-0D1E-4E49-91FC-3EC0AC328714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7287-BCC1-4F16-8BC2-8F2136236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97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6F47-0D1E-4E49-91FC-3EC0AC328714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7287-BCC1-4F16-8BC2-8F2136236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20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82" r="35357"/>
          <a:stretch/>
        </p:blipFill>
        <p:spPr>
          <a:xfrm rot="-540000" flipH="1">
            <a:off x="173130" y="3821588"/>
            <a:ext cx="1135369" cy="20902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-14160000">
            <a:off x="112144" y="23042"/>
            <a:ext cx="895455" cy="12245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-3540000">
            <a:off x="11277409" y="112739"/>
            <a:ext cx="722944" cy="9886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-1260000">
            <a:off x="2032367" y="61171"/>
            <a:ext cx="1373675" cy="11736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-1260000">
            <a:off x="3735392" y="61171"/>
            <a:ext cx="1373675" cy="11736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-1260000">
            <a:off x="5442605" y="61171"/>
            <a:ext cx="1373675" cy="11736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-1260000">
            <a:off x="7196615" y="61171"/>
            <a:ext cx="1373675" cy="11736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-1260000">
            <a:off x="8886327" y="61171"/>
            <a:ext cx="1373675" cy="11736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720000">
            <a:off x="10299263" y="595082"/>
            <a:ext cx="1373675" cy="11736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-5460000">
            <a:off x="633843" y="390384"/>
            <a:ext cx="1373674" cy="117362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 userDrawn="1"/>
        </p:nvSpPr>
        <p:spPr>
          <a:xfrm>
            <a:off x="898369" y="780277"/>
            <a:ext cx="10395263" cy="5576075"/>
          </a:xfrm>
          <a:prstGeom prst="roundRect">
            <a:avLst/>
          </a:prstGeom>
          <a:solidFill>
            <a:schemeClr val="bg1">
              <a:alpha val="67000"/>
            </a:schemeClr>
          </a:solidFill>
          <a:ln w="38100">
            <a:solidFill>
              <a:srgbClr val="F5A5BE"/>
            </a:solidFill>
            <a:prstDash val="sysDot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87" y="326172"/>
            <a:ext cx="10515600" cy="955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26F47-0D1E-4E49-91FC-3EC0AC328714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37287-BCC1-4F16-8BC2-8F2136236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Рамка 13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pattFill prst="weave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-360000">
            <a:off x="168578" y="5493875"/>
            <a:ext cx="1153815" cy="157786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-3540000">
            <a:off x="11007876" y="-10348"/>
            <a:ext cx="925607" cy="12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53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Microsoft_Office_Word_97_-_20032.doc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8760" y="1396683"/>
            <a:ext cx="9144000" cy="706437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Авторское дидактическое пособие</a:t>
            </a:r>
            <a:endParaRPr lang="ru-RU" sz="44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0320" y="2565718"/>
            <a:ext cx="6461760" cy="208248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«МУЗЫКАЛЬНЫЕ ПРОФЕССИИ»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5520" y="5107745"/>
            <a:ext cx="494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Хмелева В. О.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160" y="1127760"/>
            <a:ext cx="10515600" cy="82387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2060"/>
                </a:solidFill>
              </a:rPr>
              <a:t>ПАСПОРТ ДИДАКТИЧЕСКОГО ПОСОБИЯ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25160" y="1596788"/>
            <a:ext cx="10206720" cy="439457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600" b="1" u="sng" dirty="0" smtClean="0">
                <a:cs typeface="Times New Roman" pitchFamily="18" charset="0"/>
              </a:rPr>
              <a:t>Автор:</a:t>
            </a:r>
            <a:r>
              <a:rPr lang="ru-RU" sz="2600" dirty="0" smtClean="0">
                <a:cs typeface="Times New Roman" pitchFamily="18" charset="0"/>
              </a:rPr>
              <a:t> Хмелева Виолетта Олеговна Детский сад № 165 ОАО «РЖД</a:t>
            </a:r>
            <a:r>
              <a:rPr lang="ru-RU" sz="2600" dirty="0" smtClean="0">
                <a:cs typeface="Times New Roman" pitchFamily="18" charset="0"/>
              </a:rPr>
              <a:t>»</a:t>
            </a:r>
            <a:endParaRPr lang="ru-RU" sz="2600" dirty="0" smtClean="0">
              <a:cs typeface="Times New Roman" pitchFamily="18" charset="0"/>
            </a:endParaRPr>
          </a:p>
          <a:p>
            <a:pPr algn="just"/>
            <a:r>
              <a:rPr lang="ru-RU" sz="2600" b="1" u="sng" dirty="0" smtClean="0">
                <a:cs typeface="Times New Roman" pitchFamily="18" charset="0"/>
              </a:rPr>
              <a:t>Дидактическое пособие «Музыкальные профессии»</a:t>
            </a:r>
            <a:endParaRPr lang="ru-RU" sz="2600" dirty="0" smtClean="0">
              <a:cs typeface="Times New Roman" pitchFamily="18" charset="0"/>
            </a:endParaRPr>
          </a:p>
          <a:p>
            <a:pPr algn="just"/>
            <a:r>
              <a:rPr lang="ru-RU" sz="2600" b="1" u="sng" dirty="0" smtClean="0">
                <a:cs typeface="Times New Roman" pitchFamily="18" charset="0"/>
              </a:rPr>
              <a:t>Образовательная область:</a:t>
            </a:r>
            <a:r>
              <a:rPr lang="ru-RU" sz="2600" dirty="0" smtClean="0"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cs typeface="Times New Roman" pitchFamily="18" charset="0"/>
              </a:rPr>
              <a:t>художественно-эстетическое</a:t>
            </a:r>
            <a:r>
              <a:rPr lang="ru-RU" sz="2600" dirty="0" smtClean="0">
                <a:cs typeface="Times New Roman" pitchFamily="18" charset="0"/>
              </a:rPr>
              <a:t>, речевое, познавательное, социально-коммуникативное развитие</a:t>
            </a:r>
          </a:p>
          <a:p>
            <a:pPr algn="just"/>
            <a:r>
              <a:rPr lang="ru-RU" sz="2600" b="1" u="sng" dirty="0" smtClean="0">
                <a:cs typeface="Times New Roman" pitchFamily="18" charset="0"/>
              </a:rPr>
              <a:t>Актуальность: </a:t>
            </a:r>
            <a:r>
              <a:rPr lang="ru-RU" sz="2600" dirty="0" smtClean="0">
                <a:cs typeface="Times New Roman" pitchFamily="18" charset="0"/>
              </a:rPr>
              <a:t>Представления детей о </a:t>
            </a:r>
            <a:r>
              <a:rPr lang="ru-RU" sz="2600" b="1" dirty="0" smtClean="0">
                <a:cs typeface="Times New Roman" pitchFamily="18" charset="0"/>
              </a:rPr>
              <a:t>музыкальных профессиях</a:t>
            </a:r>
            <a:r>
              <a:rPr lang="ru-RU" sz="2600" dirty="0" smtClean="0">
                <a:cs typeface="Times New Roman" pitchFamily="18" charset="0"/>
              </a:rPr>
              <a:t> несколько ограничены: дети на протяжении пребывания в детском саду знакомы с внешней стороной профессии музыкального руководителя. Между тем в современном мире существует много профессий, связанных с музыкой. Учитывая интерес детей к занятиям музыкой, их индивидуальные способности, встала необходимость ориентировать их на дальнейшее обучение  в школах искусств. </a:t>
            </a:r>
          </a:p>
          <a:p>
            <a:pPr algn="just"/>
            <a:r>
              <a:rPr lang="ru-RU" sz="2600" b="1" u="sng" dirty="0" smtClean="0">
                <a:cs typeface="Times New Roman" pitchFamily="18" charset="0"/>
              </a:rPr>
              <a:t>Цель: </a:t>
            </a:r>
            <a:r>
              <a:rPr lang="ru-RU" sz="2600" dirty="0" smtClean="0">
                <a:cs typeface="Times New Roman" pitchFamily="18" charset="0"/>
              </a:rPr>
              <a:t>Расширять музыкальный кругозор: формировать представления дошкольников о различных профессиях в музыкальной среде  </a:t>
            </a:r>
          </a:p>
          <a:p>
            <a:pPr algn="just"/>
            <a:r>
              <a:rPr lang="ru-RU" sz="2600" b="1" u="sng" dirty="0" smtClean="0">
                <a:cs typeface="Times New Roman" pitchFamily="18" charset="0"/>
              </a:rPr>
              <a:t>Возрастная категория:</a:t>
            </a:r>
            <a:r>
              <a:rPr lang="ru-RU" sz="2600" dirty="0" smtClean="0">
                <a:cs typeface="Times New Roman" pitchFamily="18" charset="0"/>
              </a:rPr>
              <a:t> средний, старший дошкольный возраст.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45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25160" y="1399045"/>
            <a:ext cx="10220595" cy="475842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Пособие состоит: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/>
              <a:t>1. Карточки «Музыкальные профессии»</a:t>
            </a:r>
          </a:p>
          <a:p>
            <a:pPr>
              <a:buNone/>
            </a:pPr>
            <a:r>
              <a:rPr lang="ru-RU" dirty="0" smtClean="0"/>
              <a:t>2. Алгоритм описания «Музыкальные профессии»</a:t>
            </a:r>
          </a:p>
          <a:p>
            <a:pPr>
              <a:buNone/>
            </a:pPr>
            <a:r>
              <a:rPr lang="ru-RU" dirty="0" smtClean="0"/>
              <a:t>3. Игровое поле «Найди и расскажи»</a:t>
            </a:r>
          </a:p>
          <a:p>
            <a:pPr>
              <a:buNone/>
            </a:pPr>
            <a:r>
              <a:rPr lang="ru-RU" dirty="0" smtClean="0"/>
              <a:t>4. Программные линейки (маршрут к  каждой клетке игрового поля) – высокий уровень сложности</a:t>
            </a:r>
          </a:p>
          <a:p>
            <a:pPr>
              <a:buNone/>
            </a:pPr>
            <a:r>
              <a:rPr lang="ru-RU" dirty="0" smtClean="0"/>
              <a:t>5. Карточки – координаты (к каждой клетке игрового поля) – средний уровень сложности</a:t>
            </a:r>
          </a:p>
          <a:p>
            <a:pPr>
              <a:buNone/>
            </a:pPr>
            <a:r>
              <a:rPr lang="ru-RU" dirty="0" smtClean="0"/>
              <a:t>6. Игрушка – герой для прохождения маршрута (из </a:t>
            </a:r>
            <a:r>
              <a:rPr lang="ru-RU" dirty="0" err="1" smtClean="0"/>
              <a:t>кинд-яйца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16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6280" y="1392073"/>
            <a:ext cx="5786651" cy="5281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5719" y="682388"/>
            <a:ext cx="971720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Карточки «Музыкальные профессии»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Noname\Desktop\Музыкальные профессии\IMG_20200523_132824.jpg"/>
          <p:cNvPicPr>
            <a:picLocks noChangeAspect="1" noChangeArrowheads="1"/>
          </p:cNvPicPr>
          <p:nvPr/>
        </p:nvPicPr>
        <p:blipFill>
          <a:blip r:embed="rId2" cstate="print"/>
          <a:srcRect r="19506"/>
          <a:stretch>
            <a:fillRect/>
          </a:stretch>
        </p:blipFill>
        <p:spPr bwMode="auto">
          <a:xfrm>
            <a:off x="3289109" y="1477346"/>
            <a:ext cx="5527345" cy="5150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pattFill prst="weave">
            <a:fgClr>
              <a:srgbClr val="F5A5BE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3773" y="3187255"/>
            <a:ext cx="9600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97039" y="1119116"/>
            <a:ext cx="7902054" cy="49541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456621" y="1391645"/>
          <a:ext cx="6946900" cy="4522788"/>
        </p:xfrm>
        <a:graphic>
          <a:graphicData uri="http://schemas.openxmlformats.org/presentationml/2006/ole">
            <p:oleObj spid="_x0000_s3074" name="Document" r:id="rId4" imgW="9901796" imgH="6446421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248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pattFill prst="weave">
            <a:fgClr>
              <a:srgbClr val="F5A5BE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3773" y="3187255"/>
            <a:ext cx="9600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93326" y="1146411"/>
            <a:ext cx="6086902" cy="49541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698544" y="1255595"/>
          <a:ext cx="4569670" cy="4690612"/>
        </p:xfrm>
        <a:graphic>
          <a:graphicData uri="http://schemas.openxmlformats.org/presentationml/2006/ole">
            <p:oleObj spid="_x0000_s2051" name="Document" r:id="rId4" imgW="7432336" imgH="7629394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248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5719" y="682388"/>
            <a:ext cx="971720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Программные линейки и карточки-координаты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Noname\Desktop\Музыкальные профессии\IMG_20200523_133234.jpg"/>
          <p:cNvPicPr>
            <a:picLocks noChangeAspect="1" noChangeArrowheads="1"/>
          </p:cNvPicPr>
          <p:nvPr/>
        </p:nvPicPr>
        <p:blipFill>
          <a:blip r:embed="rId2" cstate="print"/>
          <a:srcRect l="1628" r="6744"/>
          <a:stretch>
            <a:fillRect/>
          </a:stretch>
        </p:blipFill>
        <p:spPr bwMode="auto">
          <a:xfrm>
            <a:off x="3248167" y="1514901"/>
            <a:ext cx="6219233" cy="5090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160" y="805218"/>
            <a:ext cx="10234243" cy="5104263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+mn-lt"/>
              </a:rPr>
              <a:t>                                 </a:t>
            </a:r>
            <a:r>
              <a:rPr lang="ru-RU" sz="2000" b="1" u="sng" dirty="0" smtClean="0">
                <a:solidFill>
                  <a:srgbClr val="7030A0"/>
                </a:solidFill>
                <a:latin typeface="+mn-lt"/>
              </a:rPr>
              <a:t>Вариант использования пособия № 1 (низкий уровень сложности)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Карточки «Музыкальные профессии» </a:t>
            </a:r>
            <a:r>
              <a:rPr lang="ru-RU" sz="2000" dirty="0" smtClean="0">
                <a:latin typeface="+mn-lt"/>
              </a:rPr>
              <a:t>лежат на столе/ ковре/полу «лицом вверх». Дети выбирают любую и рассказывают о профессии в свободной форме или с использованием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Алгоритма описания «Музыкальные профессии»</a:t>
            </a:r>
            <a:br>
              <a:rPr lang="ru-RU" sz="2000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7030A0"/>
                </a:solidFill>
                <a:latin typeface="+mn-lt"/>
              </a:rPr>
              <a:t>                                </a:t>
            </a:r>
            <a:r>
              <a:rPr lang="ru-RU" sz="2000" b="1" u="sng" dirty="0" smtClean="0">
                <a:solidFill>
                  <a:srgbClr val="7030A0"/>
                </a:solidFill>
                <a:latin typeface="+mn-lt"/>
              </a:rPr>
              <a:t>Вариант использования пособия № 2 (средний уровень сложности)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Карточки «Музыкальные профессии» </a:t>
            </a:r>
            <a:r>
              <a:rPr lang="ru-RU" sz="2000" dirty="0" smtClean="0">
                <a:latin typeface="+mn-lt"/>
              </a:rPr>
              <a:t>лежат на ковре/полу «лицом вверх» по кругу. Дети двигаются под музыку вокруг карточек. Когда музыка перестает звучать, играющие останавливаются и берут карточку, которая рядом с ними. Рассказывают о профессии в свободной форме или с использованием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Алгоритма описания «Музыкальные профессии»</a:t>
            </a:r>
            <a:br>
              <a:rPr lang="ru-RU" sz="2000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                              </a:t>
            </a:r>
            <a:r>
              <a:rPr lang="ru-RU" sz="2000" b="1" u="sng" dirty="0" smtClean="0">
                <a:solidFill>
                  <a:srgbClr val="7030A0"/>
                </a:solidFill>
                <a:latin typeface="+mn-lt"/>
              </a:rPr>
              <a:t>Вариант использования пособия № 3 (средний уровень сложности)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Карточки «Музыкальные профессии» </a:t>
            </a:r>
            <a:r>
              <a:rPr lang="ru-RU" sz="2000" dirty="0" smtClean="0">
                <a:latin typeface="+mn-lt"/>
              </a:rPr>
              <a:t>лежат на ковре/полу «лицом вниз» хаотично. Дети двигаются под музыку вокруг карточек. Когда музыка перестает звучать, играющие останавливаются и берут карточку, которая рядом с ними. Рассказывают о профессии в свободной форме или с использованием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Алгоритма описания «Музыкальные профессии» </a:t>
            </a:r>
            <a:br>
              <a:rPr lang="ru-RU" sz="2000" dirty="0" smtClean="0">
                <a:solidFill>
                  <a:srgbClr val="FF0000"/>
                </a:solidFill>
                <a:latin typeface="+mn-lt"/>
              </a:rPr>
            </a:br>
            <a:endParaRPr lang="ru-RU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32514" y="641445"/>
            <a:ext cx="10385946" cy="648268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                  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                                            </a:t>
            </a:r>
            <a:r>
              <a:rPr lang="ru-RU" sz="3600" b="1" u="sng" dirty="0" smtClean="0">
                <a:solidFill>
                  <a:srgbClr val="7030A0"/>
                </a:solidFill>
              </a:rPr>
              <a:t>Вариант использования пособия № 4  (средний уровень сложности)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Карточки «Музыкальные профессии» </a:t>
            </a:r>
            <a:r>
              <a:rPr lang="ru-RU" sz="3600" dirty="0" smtClean="0"/>
              <a:t>лежат на столе «лицом вниз»/ «лицом вверх». Играющие делятся на команды. Каждая команда вытягивает карточку, не показывая другой команде. Нужно отгадать выбранную профессию   без слов (движение, мимика, жесты).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6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ru-RU" sz="3600" b="1" u="sng" dirty="0" smtClean="0">
                <a:solidFill>
                  <a:srgbClr val="7030A0"/>
                </a:solidFill>
              </a:rPr>
              <a:t>Вариант использования пособия № 5  (высокий уровень сложности)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Карточки «Музыкальные профессии» </a:t>
            </a:r>
            <a:r>
              <a:rPr lang="ru-RU" sz="3600" dirty="0" smtClean="0"/>
              <a:t>пронумерованы (от 1 до 40  с обратной стороны) и лежат на столе  цифрой вверх. Играющим нужно найти номер </a:t>
            </a:r>
            <a:r>
              <a:rPr lang="ru-RU" sz="3600" dirty="0" smtClean="0">
                <a:solidFill>
                  <a:srgbClr val="FF0000"/>
                </a:solidFill>
              </a:rPr>
              <a:t>Карточки «Музыкальные профессии» </a:t>
            </a:r>
            <a:r>
              <a:rPr lang="ru-RU" sz="3600" dirty="0" smtClean="0"/>
              <a:t>с помощью </a:t>
            </a:r>
            <a:r>
              <a:rPr lang="ru-RU" sz="3600" dirty="0" smtClean="0">
                <a:solidFill>
                  <a:srgbClr val="FF0000"/>
                </a:solidFill>
              </a:rPr>
              <a:t>Игрового поля «Найди и расскажи», </a:t>
            </a:r>
            <a:r>
              <a:rPr lang="ru-RU" sz="3600" dirty="0" smtClean="0"/>
              <a:t>используя </a:t>
            </a:r>
            <a:r>
              <a:rPr lang="ru-RU" sz="3600" dirty="0" smtClean="0">
                <a:solidFill>
                  <a:srgbClr val="FF0000"/>
                </a:solidFill>
              </a:rPr>
              <a:t>Карточки-координаты </a:t>
            </a:r>
            <a:r>
              <a:rPr lang="ru-RU" sz="3600" dirty="0" smtClean="0"/>
              <a:t>(средний уровень сложности)или </a:t>
            </a:r>
            <a:r>
              <a:rPr lang="ru-RU" sz="3600" dirty="0" smtClean="0">
                <a:solidFill>
                  <a:srgbClr val="FF0000"/>
                </a:solidFill>
              </a:rPr>
              <a:t>Программные линейки </a:t>
            </a:r>
            <a:r>
              <a:rPr lang="ru-RU" sz="3600" dirty="0" smtClean="0"/>
              <a:t>(высокий уровень сложности).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/>
              <a:t>Шаг 1. Выбрать используя </a:t>
            </a:r>
            <a:r>
              <a:rPr lang="ru-RU" sz="3600" dirty="0" smtClean="0">
                <a:solidFill>
                  <a:srgbClr val="FF0000"/>
                </a:solidFill>
              </a:rPr>
              <a:t>Карточку-координату </a:t>
            </a:r>
            <a:r>
              <a:rPr lang="ru-RU" sz="3600" dirty="0" smtClean="0"/>
              <a:t>(средний уровень сложности)или </a:t>
            </a:r>
            <a:r>
              <a:rPr lang="ru-RU" sz="3600" dirty="0" smtClean="0">
                <a:solidFill>
                  <a:srgbClr val="FF0000"/>
                </a:solidFill>
              </a:rPr>
              <a:t>Программную линейку </a:t>
            </a:r>
            <a:r>
              <a:rPr lang="ru-RU" sz="3600" dirty="0" smtClean="0"/>
              <a:t>(высокий уровень сложности).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/>
              <a:t>Шаг 2. Двигаясь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по</a:t>
            </a:r>
            <a:r>
              <a:rPr lang="ru-RU" sz="3600" dirty="0" smtClean="0">
                <a:solidFill>
                  <a:srgbClr val="FF0000"/>
                </a:solidFill>
              </a:rPr>
              <a:t> Игровому полю «Найди и расскажи»</a:t>
            </a:r>
            <a:r>
              <a:rPr lang="ru-RU" sz="3600" dirty="0" smtClean="0"/>
              <a:t>, согласно выбранному маршруту, находим цифру, которая соответствует номеру </a:t>
            </a:r>
            <a:r>
              <a:rPr lang="ru-RU" sz="3600" dirty="0" smtClean="0">
                <a:solidFill>
                  <a:srgbClr val="FF0000"/>
                </a:solidFill>
              </a:rPr>
              <a:t>Карточки «Музыкальные профессии».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/>
              <a:t>Шаг 3.1 Рассказ о найденной профессии в свободной форме или с использованием </a:t>
            </a:r>
            <a:r>
              <a:rPr lang="ru-RU" sz="3600" dirty="0" smtClean="0">
                <a:solidFill>
                  <a:srgbClr val="FF0000"/>
                </a:solidFill>
              </a:rPr>
              <a:t>Алгоритма описания «Музыкальные профессии»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/>
              <a:t>Шаг 3.2 Нужно отгадать  профессию   без слов (движение, мимика, жесты).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16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</TotalTime>
  <Words>227</Words>
  <Application>Microsoft Office PowerPoint</Application>
  <PresentationFormat>Произвольный</PresentationFormat>
  <Paragraphs>34</Paragraphs>
  <Slides>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Document</vt:lpstr>
      <vt:lpstr>Авторское дидактическое пособие</vt:lpstr>
      <vt:lpstr>ПАСПОРТ ДИДАКТИЧЕСКОГО ПОСОБИЯ </vt:lpstr>
      <vt:lpstr>Слайд 3</vt:lpstr>
      <vt:lpstr>Слайд 4</vt:lpstr>
      <vt:lpstr>Слайд 5</vt:lpstr>
      <vt:lpstr>Слайд 6</vt:lpstr>
      <vt:lpstr>Слайд 7</vt:lpstr>
      <vt:lpstr>                                 Вариант использования пособия № 1 (низкий уровень сложности) Карточки «Музыкальные профессии» лежат на столе/ ковре/полу «лицом вверх». Дети выбирают любую и рассказывают о профессии в свободной форме или с использованием Алгоритма описания «Музыкальные профессии»                                  Вариант использования пособия № 2 (средний уровень сложности) Карточки «Музыкальные профессии» лежат на ковре/полу «лицом вверх» по кругу. Дети двигаются под музыку вокруг карточек. Когда музыка перестает звучать, играющие останавливаются и берут карточку, которая рядом с ними. Рассказывают о профессии в свободной форме или с использованием Алгоритма описания «Музыкальные профессии»                                Вариант использования пособия № 3 (средний уровень сложности) Карточки «Музыкальные профессии» лежат на ковре/полу «лицом вниз» хаотично. Дети двигаются под музыку вокруг карточек. Когда музыка перестает звучать, играющие останавливаются и берут карточку, которая рядом с ними. Рассказывают о профессии в свободной форме или с использованием Алгоритма описания «Музыкальные профессии»  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Noname</cp:lastModifiedBy>
  <cp:revision>68</cp:revision>
  <dcterms:created xsi:type="dcterms:W3CDTF">2017-03-18T14:23:37Z</dcterms:created>
  <dcterms:modified xsi:type="dcterms:W3CDTF">2020-05-23T08:53:55Z</dcterms:modified>
</cp:coreProperties>
</file>